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7" r:id="rId17"/>
    <p:sldId id="274" r:id="rId18"/>
    <p:sldId id="271" r:id="rId19"/>
    <p:sldId id="270" r:id="rId20"/>
    <p:sldId id="272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 autoAdjust="0"/>
  </p:normalViewPr>
  <p:slideViewPr>
    <p:cSldViewPr snapToGrid="0">
      <p:cViewPr varScale="1">
        <p:scale>
          <a:sx n="55" d="100"/>
          <a:sy n="55" d="100"/>
        </p:scale>
        <p:origin x="84" y="1272"/>
      </p:cViewPr>
      <p:guideLst/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Prostoručno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" name="Prostoručno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" name="Prostoručno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" name="Prostoručno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" name="Prostoručno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" name="Prostoručno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" name="Prostoručno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" name="Prostoručno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5" name="Prostoručno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8" name="Prostoručno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9" name="Prostoručno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40" name="Grupa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Prostoru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Prostoru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49" name="Prostoručno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50" name="Grupa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Prostoručno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2" name="Prostoručno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3" name="Prostoručno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59" name="Prostoručno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60" name="Prostoručno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61" name="Grupa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Prostoručno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5" name="Prostoručno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6" name="Prostoručno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7" name="Prostoručno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0" name="Prostoručno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Prostoručno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8" name="Prostoručno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9" name="Prostoručn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0" name="Prostoručno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81" name="Grupa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Prostoručno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3" name="Prostoručno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4" name="Prostoručno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5" name="Prostoručno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6" name="Prostoručno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87" name="Grupa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Prostoru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9" name="Prostoru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0" name="Prostoru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1" name="Prostoru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2" name="Prostoru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3" name="Prostoru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94" name="Grupa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Prostoručno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7" name="Prostoručno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8" name="Prostoručno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99" name="Grupa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Prostoručno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1" name="Prostoručno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2" name="Prostoručno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3" name="Prostoručno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4" name="Prostoručno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5" name="Prostoručno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06" name="Grupa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Prostoručno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8" name="Prostoručno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9" name="Prostoručno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0" name="Prostoručno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1" name="Prostoručno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2" name="Prostoručno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3" name="Prostoručno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4" name="Prostoručno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115" name="Prostoručno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116" name="Prostoručno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grpSp>
        <p:nvGrpSpPr>
          <p:cNvPr id="117" name="Grupa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Prostoručno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9" name="Prostoručno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0" name="Prostoručno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1" name="Prostoručno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2" name="Prostoručno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3" name="Prostoručno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4" name="Prostoručno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5" name="Prostoručno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6" name="Prostoručno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7" name="Prostoručno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8" name="Prostoručno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9" name="Prostoručno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0" name="Prostoručno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1" name="Prostoručno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2" name="Prostoručno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3" name="Prostoručno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4" name="Prostoručno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5" name="Prostoručno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6" name="Prostoručno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7" name="Prostoručno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8" name="Prostoručno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9" name="Prostoručno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0" name="Prostoručno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1" name="Prostoručno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2" name="Prostoručno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3" name="Prostoručno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4" name="Prostoručno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5" name="Prostoručno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46" name="Grupa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Prostoručno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8" name="Prostoručno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9" name="Prostoručno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0" name="Prostoručno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1" name="Prostoručno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2" name="Prostoručno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3" name="Prostoručno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4" name="Prostoručno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5" name="Prostoručno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6" name="Prostoručno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7" name="Prostoručno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8" name="Prostoručno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9" name="Prostoručno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0" name="Prostoručno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1" name="Prostoručno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2" name="Prostoručno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3" name="Prostoručno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4" name="Prostoručno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5" name="Prostoručno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6" name="Prostoručno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7" name="Prostoručno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8" name="Prostoručno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9" name="Prostoručno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0" name="Prostoručno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71" name="Grupa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Prostoru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3" name="Prostoru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4" name="Prostoru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5" name="Prostoru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6" name="Prostoru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7" name="Prostoru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8" name="Prostoru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9" name="Prostoru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hr-HR" smtClean="0"/>
              <a:t>15.4.2015.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hr-HR" smtClean="0"/>
              <a:t>15.4.2015.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učno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7" name="Prostoručno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Prostoručno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9" name="Grupa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Prostoru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" name="Prostoru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" name="Prostoručno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" name="Prostoru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" name="Prostoru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" name="Prostoru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" name="Prostoru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" name="Prostoru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5" name="Prostoru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8" name="Prostoru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9" name="Prostoru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0" name="Prostoru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" name="Prostoru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" name="Prostoru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2" name="Prostoru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3" name="Prostoru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9" name="Prostoru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0" name="Prostoru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1" name="Prostoru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2" name="Prostoru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5" name="Prostoru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6" name="Prostoru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7" name="Prostoru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0" name="Prostoru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1" name="Prostoru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2" name="Prostoru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3" name="Prostoru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4" name="Prostoru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5" name="Prostoru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6" name="Prostoru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7" name="Prostoru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8" name="Prostoru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79" name="Prostoru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0" name="Prostoru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1" name="Prostoru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2" name="Prostoru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3" name="Prostoru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4" name="Prostoru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5" name="Prostoru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6" name="Prostoru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7" name="Prostoru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8" name="Prostoru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89" name="Prostoru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0" name="Prostoru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1" name="Prostoru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2" name="Prostoru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93" name="Grupa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Prostoručno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5" name="Prostoručno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6" name="Prostoručno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7" name="Prostoručno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8" name="Prostoru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99" name="Prostoručno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0" name="Prostoručno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1" name="Prostoručno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2" name="Prostoručno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3" name="Prostoručno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4" name="Prostoručno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5" name="Prostoru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6" name="Prostoru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7" name="Prostoru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8" name="Prostoru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09" name="Prostoru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0" name="Prostoru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1" name="Prostoru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2" name="Prostoru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3" name="Prostoru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4" name="Prostoru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5" name="Prostoru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6" name="Prostoru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7" name="Prostoručno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8" name="Prostoru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19" name="Prostoru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0" name="Prostoru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1" name="Prostoru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2" name="Prostoru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3" name="Prostoru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4" name="Prostoru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5" name="Prostoru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6" name="Prostoru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7" name="Prostoru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8" name="Prostoru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9" name="Prostoru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0" name="Prostoru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1" name="Prostoru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2" name="Prostoru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3" name="Prostoru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4" name="Prostoru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5" name="Prostoru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6" name="Prostoru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7" name="Prostoru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8" name="Prostoru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9" name="Prostoru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0" name="Prostoru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1" name="Prostoru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2" name="Prostoru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3" name="Prostoru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4" name="Prostoru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5" name="Prostoru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6" name="Prostoru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7" name="Prostoru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8" name="Prostoru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9" name="Prostoru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0" name="Prostoru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1" name="Prostoru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2" name="Prostoru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3" name="Prostoru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4" name="Prostoru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5" name="Prostoru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6" name="Prostoru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7" name="Prostoru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8" name="Prostoru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9" name="Prostoru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0" name="Prostoru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1" name="Prostoru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2" name="Prostoru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3" name="Prostoru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4" name="Prostoru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5" name="Prostoru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6" name="Prostoru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7" name="Prostoru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8" name="Prostoru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9" name="Prostoru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0" name="Prostoru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1" name="Prostoru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2" name="Prostoru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3" name="Prostoru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4" name="Prostoru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5" name="Prostoru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6" name="Prostoru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77" name="Grupa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Prostoručno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9" name="Prostoručno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0" name="Prostoručno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1" name="Prostoručno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2" name="Prostoručno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3" name="Prostoručno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4" name="Prostoručno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5" name="Prostoručno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6" name="Prostoručno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7" name="Prostoručno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8" name="Prostoručno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9" name="Prostoručno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0" name="Prostoručno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1" name="Prostoručno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2" name="Prostoručno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3" name="Prostoručno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4" name="Prostoručno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5" name="Prostoručno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6" name="Prostoručno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7" name="Prostoručno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8" name="Prostoručno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99" name="Prostoručno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0" name="Prostoručno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1" name="Prostoručno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2" name="Prostoručno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3" name="Prostoručno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4" name="Prostoručno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5" name="Prostoručno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6" name="Prostoručno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7" name="Prostoručno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8" name="Prostoručno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09" name="Prostoručno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0" name="Prostoručno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1" name="Prostoručno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2" name="Prostoručno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3" name="Prostoručno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4" name="Prostoručno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5" name="Prostoručno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6" name="Prostoručno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7" name="Prostoručno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8" name="Prostoručno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9" name="Prostoručno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0" name="Prostoručno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1" name="Prostoručno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2" name="Prostoručno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3" name="Prostoručno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4" name="Prostoručno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5" name="Prostoručno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6" name="Prostoručno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7" name="Prostoručno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8" name="Prostoručno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9" name="Prostoručno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0" name="Prostoručno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1" name="Prostoručno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2" name="Prostoručno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3" name="Prostoručno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4" name="Prostoručno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5" name="Prostoručno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6" name="Prostoručno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7" name="Prostoručno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8" name="Prostoručno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9" name="Prostoručno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0" name="Prostoručno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1" name="Prostoručno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2" name="Prostoručno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3" name="Prostoručno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4" name="Prostoručno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5" name="Prostoručno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6" name="Prostoručno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7" name="Prostoručno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8" name="Prostoručno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9" name="Prostoručno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0" name="Prostoručno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1" name="Prostoručno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2" name="Prostoručno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3" name="Prostoručno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4" name="Prostoručno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5" name="Prostoručno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6" name="Prostoručno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7" name="Prostoručno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8" name="Prostoručno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9" name="Prostoručno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260" name="Grupa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Prostoručno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2" name="Prostoručno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3" name="Prostoručno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4" name="Prostoručno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5" name="Prostoručno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6" name="Prostoručno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7" name="Prostoručno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8" name="Prostoručno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69" name="Prostoručno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0" name="Prostoručno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1" name="Prostoručno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2" name="Prostoručno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3" name="Prostoručno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Prostoručno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5" name="Prostoručno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6" name="Prostoručno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7" name="Prostoručno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Prostoručno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79" name="Prostoručno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0" name="Prostoručno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1" name="Prostoručno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2" name="Prostoručno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3" name="Prostoručno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4" name="Prostoručno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Prostoručno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Prostoručno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7" name="Prostoručno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8" name="Prostoručno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289" name="Grupa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Prostoručno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1" name="Elipsa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2" name="Prostoručno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3" name="Prostoručno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4" name="Prostoručno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5" name="Prostoručno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6" name="Prostoručno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7" name="Prostoručno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8" name="Prostoručno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9" name="Prostoručno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0" name="Prostoručno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1" name="Prostoručno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2" name="Prostoručno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3" name="Prostoručno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4" name="Prostoručno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5" name="Prostoručno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6" name="Prostoručno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7" name="Prostoručno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8" name="Prostoručno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9" name="Prostoručno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310" name="Prostoručno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311" name="Grupa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Prostoručno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3" name="Prostoručno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4" name="Prostoručno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5" name="Prostoručno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6" name="Prostoručno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7" name="Prostoručno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8" name="Prostoručno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9" name="Prostoručno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0" name="Prostoručno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1" name="Prostoručno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2" name="Prostoručno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3" name="Prostoručno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4" name="Prostoručno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5" name="Prostoručno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6" name="Prostoručno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7" name="Prostoručno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8" name="Prostoručno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9" name="Prostoručno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0" name="Prostoručno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1" name="Prostoručno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2" name="Prostoručno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3" name="Prostoručno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4" name="Prostoručno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5" name="Prostoručno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6" name="Prostoručno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7" name="Prostoručno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8" name="Prostoručno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9" name="Prostoručno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0" name="Prostoručno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1" name="Prostoručno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2" name="Prostoručno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3" name="Prostoručno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4" name="Prostoručn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5" name="Prostoručno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6" name="Prostoručno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47" name="Prostoručno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348" name="Grupa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upa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Prostoručno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6" name="Prostoručno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7" name="Prostoručno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8" name="Prostoručno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9" name="Prostoručno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0" name="Prostoručno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1" name="Prostoručno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2" name="Prostoručno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3" name="Prostoručno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4" name="Prostoručno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5" name="Prostoručno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6" name="Prostoručno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7" name="Prostoručno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8" name="Prostoručno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89" name="Prostoručno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0" name="Prostoručno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1" name="Prostoručno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2" name="Prostoručno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3" name="Prostoručno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4" name="Prostoručno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5" name="Prostoručno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6" name="Prostoručno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7" name="Prostoručno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8" name="Prostoručno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99" name="Prostoručno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0" name="Prostoručno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1" name="Prostoručno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2" name="Prostoručno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3" name="Prostoručno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4" name="Prostoručno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5" name="Prostoručno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6" name="Prostoručno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7" name="Prostoručno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8" name="Prostoručno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09" name="Prostoručno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0" name="Prostoručno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1" name="Prostoručno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2" name="Prostoručno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3" name="Prostoručno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4" name="Prostoručno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5" name="Prostoručno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6" name="Prostoručno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7" name="Prostoručno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8" name="Prostoručno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19" name="Prostoručno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20" name="Prostoručno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421" name="Prostoručno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grpSp>
          <p:nvGrpSpPr>
            <p:cNvPr id="350" name="Grupa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Prostoručno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7" name="Prostoručno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8" name="Prostoručno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9" name="Prostoručno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0" name="Prostoručno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1" name="Prostoručno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2" name="Prostoručno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3" name="Prostoručno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74" name="Prostoručno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grpSp>
          <p:nvGrpSpPr>
            <p:cNvPr id="351" name="Grupa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Prostoručno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0" name="Prostoručno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1" name="Prostoručno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2" name="Prostoručno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3" name="Prostoručno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4" name="Prostoručno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65" name="Prostoručno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  <p:grpSp>
          <p:nvGrpSpPr>
            <p:cNvPr id="352" name="Grupa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Prostoručno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4" name="Prostoručno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5" name="Prostoručno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6" name="Prostoručn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7" name="Prostoručno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  <p:sp>
            <p:nvSpPr>
              <p:cNvPr id="358" name="Prostoručno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r-HR" dirty="0"/>
              </a:p>
            </p:txBody>
          </p:sp>
        </p:grpSp>
      </p:grpSp>
      <p:grpSp>
        <p:nvGrpSpPr>
          <p:cNvPr id="422" name="Grupa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Prostoru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4" name="Prostoru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5" name="Prostoru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6" name="Prostoru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7" name="Prostoru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8" name="Prostoru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9" name="Prostoru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0" name="Prostoru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431" name="Grupa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Prostoru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3" name="Prostoru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4" name="Prostoru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5" name="Prostoru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6" name="Prostoru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7" name="Prostoru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8" name="Prostoru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39" name="Prostoru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440" name="Grupa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Prostoru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2" name="Prostoru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3" name="Prostoru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4" name="Prostoru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5" name="Prostoru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6" name="Prostoru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7" name="Prostoru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48" name="Prostoru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hr-HR" smtClean="0"/>
              <a:t>15.4.2015.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učno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8" name="Prostoručno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sp>
        <p:nvSpPr>
          <p:cNvPr id="9" name="Prostoručno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 dirty="0"/>
          </a:p>
        </p:txBody>
      </p:sp>
      <p:grpSp>
        <p:nvGrpSpPr>
          <p:cNvPr id="10" name="Grupa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Prostoručno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2" name="Prostoručno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3" name="Prostoručno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4" name="Prostoručno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5" name="Prostoručno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6" name="Prostoručno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7" name="Prostoručno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18" name="Prostoručno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Prostoručno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1" name="Prostoručno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2" name="Prostoručno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3" name="Prostoručno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4" name="Prostoručno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5" name="Prostoručno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26" name="Grupa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Prostoručno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8" name="Prostoručno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29" name="Prostoručno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0" name="Prostoručno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1" name="Prostoručno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2" name="Prostoručno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3" name="Prostoručno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34" name="Grupa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Prostoručno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6" name="Prostoručno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7" name="Prostoručno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8" name="Prostoručno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39" name="Prostoručno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0" name="Prostoručno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1" name="Prostoručno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2" name="Prostoručno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43" name="Grupa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Prostoručno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5" name="Prostoručno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6" name="Prostoručno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7" name="Prostoručno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8" name="Prostoručno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49" name="Prostoručno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0" name="Prostoručno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1" name="Prostoručno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52" name="Grupa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Prostoručno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4" name="Prostoručno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5" name="Prostoručno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6" name="Prostoručno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7" name="Prostoručno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8" name="Prostoručno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59" name="Prostoručno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0" name="Prostoručno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grpSp>
        <p:nvGrpSpPr>
          <p:cNvPr id="61" name="Grupa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Prostoručno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3" name="Prostoručno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4" name="Prostoručno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5" name="Prostoručno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6" name="Prostoručno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7" name="Prostoručno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8" name="Prostoručno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  <p:sp>
          <p:nvSpPr>
            <p:cNvPr id="69" name="Prostoručno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 dirty="0"/>
            </a:p>
          </p:txBody>
        </p: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hr-HR" smtClean="0"/>
              <a:pPr/>
              <a:t>15.4.2015.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6">
          <p15:clr>
            <a:srgbClr val="F26B43"/>
          </p15:clr>
        </p15:guide>
        <p15:guide id="3" pos="3840">
          <p15:clr>
            <a:srgbClr val="F26B43"/>
          </p15:clr>
        </p15:guide>
        <p15:guide id="4" orient="horz" pos="3552">
          <p15:clr>
            <a:srgbClr val="F26B43"/>
          </p15:clr>
        </p15:guide>
        <p15:guide id="5" pos="6720">
          <p15:clr>
            <a:srgbClr val="F26B43"/>
          </p15:clr>
        </p15:guide>
        <p15:guide id="6" pos="9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431800"/>
            <a:ext cx="12041706" cy="1996478"/>
          </a:xfrm>
        </p:spPr>
        <p:txBody>
          <a:bodyPr/>
          <a:lstStyle/>
          <a:p>
            <a:pPr marL="0" indent="0" algn="ctr" defTabSz="914400">
              <a:spcBef>
                <a:spcPct val="0"/>
              </a:spcBef>
              <a:buNone/>
            </a:pPr>
            <a:r>
              <a:rPr lang="hr-HR" sz="6600" b="0" i="0" dirty="0" smtClean="0">
                <a:solidFill>
                  <a:schemeClr val="tx1"/>
                </a:solidFill>
                <a:latin typeface="Cambria"/>
              </a:rPr>
              <a:t>Suradničko učenje, rad u timu, obrnuta učionica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r-HR" sz="48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Barbara </a:t>
            </a:r>
            <a:r>
              <a:rPr lang="hr-HR" sz="4800" b="0" i="0" baseline="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Turin</a:t>
            </a:r>
            <a:r>
              <a:rPr lang="hr-HR" sz="4800" b="0" i="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prof.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r-HR" dirty="0" smtClean="0"/>
              <a:t>PSHG</a:t>
            </a:r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5143500" y="4096117"/>
            <a:ext cx="48514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Državno natjecanje iz klasičnih jezika</a:t>
            </a:r>
          </a:p>
          <a:p>
            <a:r>
              <a:rPr lang="hr-HR" b="1" dirty="0" smtClean="0"/>
              <a:t>Gimnazija Eugen Kumičić</a:t>
            </a:r>
          </a:p>
          <a:p>
            <a:r>
              <a:rPr lang="hr-HR" b="1" dirty="0" smtClean="0"/>
              <a:t>Opatija, 16.4.2015.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4000" y="78910"/>
            <a:ext cx="10403730" cy="1233424"/>
          </a:xfrm>
        </p:spPr>
        <p:txBody>
          <a:bodyPr>
            <a:noAutofit/>
          </a:bodyPr>
          <a:lstStyle/>
          <a:p>
            <a:r>
              <a:rPr lang="hr-HR" altLang="sr-Latn-RS" sz="4400" b="1" dirty="0"/>
              <a:t>JASNA RASPODJELA ULOGA I FUNKCIJA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7472" y="1485900"/>
            <a:ext cx="11552428" cy="53721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hr-HR" altLang="sr-Latn-RS" sz="3200" b="1" dirty="0"/>
              <a:t>voditelj tima – raspodjeljuje zadatke, brine </a:t>
            </a:r>
            <a:r>
              <a:rPr lang="hr-HR" altLang="sr-Latn-RS" sz="3200" b="1" dirty="0" smtClean="0"/>
              <a:t>da </a:t>
            </a:r>
            <a:r>
              <a:rPr lang="hr-HR" altLang="sr-Latn-RS" sz="3200" b="1" dirty="0"/>
              <a:t>svi obave svoj dio posla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3200" b="1" dirty="0"/>
              <a:t>pomagač tima – pomaže svim članovima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3200" b="1" dirty="0"/>
              <a:t>kontrolor tima – pazi da se </a:t>
            </a:r>
            <a:r>
              <a:rPr lang="hr-HR" altLang="sr-Latn-RS" sz="3200" b="1" dirty="0" smtClean="0"/>
              <a:t>odgovori na  </a:t>
            </a:r>
            <a:r>
              <a:rPr lang="hr-HR" altLang="sr-Latn-RS" sz="3200" b="1" dirty="0"/>
              <a:t>sva pitanja i vodi </a:t>
            </a:r>
            <a:r>
              <a:rPr lang="hr-HR" altLang="sr-Latn-RS" sz="3200" b="1" dirty="0" smtClean="0"/>
              <a:t>računa </a:t>
            </a:r>
            <a:r>
              <a:rPr lang="hr-HR" altLang="sr-Latn-RS" sz="3200" b="1" dirty="0"/>
              <a:t>o raspodjeli vremena</a:t>
            </a:r>
          </a:p>
          <a:p>
            <a:pPr>
              <a:lnSpc>
                <a:spcPct val="90000"/>
              </a:lnSpc>
              <a:defRPr/>
            </a:pPr>
            <a:r>
              <a:rPr lang="hr-HR" altLang="sr-Latn-RS" sz="3200" b="1" dirty="0"/>
              <a:t>hvalitelj tima – hvali i ohrabruje sve </a:t>
            </a:r>
            <a:r>
              <a:rPr lang="hr-HR" altLang="sr-Latn-RS" sz="3200" b="1" dirty="0" smtClean="0"/>
              <a:t>članove </a:t>
            </a:r>
            <a:r>
              <a:rPr lang="hr-HR" altLang="sr-Latn-RS" sz="3200" b="1" dirty="0"/>
              <a:t>tima          </a:t>
            </a:r>
          </a:p>
          <a:p>
            <a:endParaRPr lang="hr-HR" sz="3200" b="1" dirty="0"/>
          </a:p>
        </p:txBody>
      </p:sp>
    </p:spTree>
    <p:extLst>
      <p:ext uri="{BB962C8B-B14F-4D97-AF65-F5344CB8AC3E}">
        <p14:creationId xmlns:p14="http://schemas.microsoft.com/office/powerpoint/2010/main" val="355888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584790"/>
          </a:xfrm>
        </p:spPr>
        <p:txBody>
          <a:bodyPr>
            <a:noAutofit/>
          </a:bodyPr>
          <a:lstStyle/>
          <a:p>
            <a:r>
              <a:rPr lang="hr-HR" sz="4400" b="1" dirty="0" smtClean="0"/>
              <a:t>Heinz </a:t>
            </a:r>
            <a:r>
              <a:rPr lang="hr-HR" sz="4400" b="1" dirty="0" err="1" smtClean="0"/>
              <a:t>Klippert</a:t>
            </a:r>
            <a:r>
              <a:rPr lang="hr-HR" sz="4400" b="1" dirty="0" smtClean="0"/>
              <a:t/>
            </a:r>
            <a:br>
              <a:rPr lang="hr-HR" sz="4400" b="1" dirty="0" smtClean="0"/>
            </a:b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5800" y="2095500"/>
            <a:ext cx="9977628" cy="35433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altLang="sr-Latn-RS" sz="3600" b="1" dirty="0" smtClean="0"/>
              <a:t>voditelj razgovora</a:t>
            </a:r>
          </a:p>
          <a:p>
            <a:pPr>
              <a:defRPr/>
            </a:pPr>
            <a:r>
              <a:rPr lang="hr-HR" altLang="sr-Latn-RS" sz="3600" b="1" dirty="0" smtClean="0"/>
              <a:t>kontrolor reda vožnje</a:t>
            </a:r>
          </a:p>
          <a:p>
            <a:pPr>
              <a:defRPr/>
            </a:pPr>
            <a:r>
              <a:rPr lang="hr-HR" altLang="sr-Latn-RS" sz="3600" b="1" dirty="0" smtClean="0"/>
              <a:t>promatrač pridržavanja pravila</a:t>
            </a:r>
          </a:p>
          <a:p>
            <a:pPr>
              <a:defRPr/>
            </a:pPr>
            <a:r>
              <a:rPr lang="hr-HR" altLang="sr-Latn-RS" sz="3600" b="1" dirty="0" smtClean="0"/>
              <a:t>menadžer vremena</a:t>
            </a:r>
          </a:p>
          <a:p>
            <a:pPr>
              <a:defRPr/>
            </a:pPr>
            <a:r>
              <a:rPr lang="hr-HR" altLang="sr-Latn-RS" sz="3600" b="1" dirty="0" smtClean="0"/>
              <a:t>prezentator </a:t>
            </a:r>
          </a:p>
          <a:p>
            <a:endParaRPr lang="hr-HR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923" y="334108"/>
            <a:ext cx="4177539" cy="609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/>
              <a:t>Zadaci - priprema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4200" y="1485900"/>
            <a:ext cx="10079228" cy="41529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altLang="sr-Latn-RS" sz="3200" b="1" dirty="0" smtClean="0"/>
              <a:t>pogodna </a:t>
            </a:r>
            <a:r>
              <a:rPr lang="hr-HR" altLang="sr-Latn-RS" sz="3200" b="1" dirty="0"/>
              <a:t>tema i dobra ideja</a:t>
            </a:r>
          </a:p>
          <a:p>
            <a:pPr>
              <a:defRPr/>
            </a:pPr>
            <a:r>
              <a:rPr lang="hr-HR" altLang="sr-Latn-RS" sz="3200" b="1" dirty="0" smtClean="0"/>
              <a:t>utrošiti </a:t>
            </a:r>
            <a:r>
              <a:rPr lang="hr-HR" altLang="sr-Latn-RS" sz="3200" b="1" dirty="0"/>
              <a:t>dosta vremena za pripremu</a:t>
            </a:r>
          </a:p>
          <a:p>
            <a:pPr>
              <a:defRPr/>
            </a:pPr>
            <a:r>
              <a:rPr lang="hr-HR" altLang="sr-Latn-RS" sz="3200" b="1" dirty="0"/>
              <a:t>z</a:t>
            </a:r>
            <a:r>
              <a:rPr lang="hr-HR" altLang="sr-Latn-RS" sz="3200" b="1" dirty="0" smtClean="0"/>
              <a:t>adatke </a:t>
            </a:r>
            <a:r>
              <a:rPr lang="hr-HR" altLang="sr-Latn-RS" sz="3200" b="1" dirty="0"/>
              <a:t>pripremiti i prilagoditi, da bi rješenja bila povezana u cjelinu</a:t>
            </a:r>
          </a:p>
          <a:p>
            <a:pPr>
              <a:buNone/>
              <a:defRPr/>
            </a:pPr>
            <a:r>
              <a:rPr lang="hr-HR" altLang="sr-Latn-RS" sz="3200" b="1" dirty="0"/>
              <a:t>   (</a:t>
            </a:r>
            <a:r>
              <a:rPr lang="hr-HR" altLang="sr-Latn-RS" sz="3200" b="1" dirty="0" smtClean="0"/>
              <a:t>križaljke, kratice, gramatički sadržaji  za koje već imaju dovoljno predznanja, civilizacijski sadržaji </a:t>
            </a:r>
            <a:r>
              <a:rPr lang="hr-HR" altLang="sr-Latn-RS" sz="3200" b="1" dirty="0"/>
              <a:t>i sl.) </a:t>
            </a:r>
          </a:p>
          <a:p>
            <a:endParaRPr lang="hr-HR" sz="32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66700"/>
            <a:ext cx="26924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08490"/>
          </a:xfrm>
        </p:spPr>
        <p:txBody>
          <a:bodyPr>
            <a:normAutofit/>
          </a:bodyPr>
          <a:lstStyle/>
          <a:p>
            <a:r>
              <a:rPr lang="hr-HR" sz="4400" b="1" dirty="0" smtClean="0"/>
              <a:t>PRAVILA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787400"/>
            <a:ext cx="5969000" cy="485140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r-HR" altLang="sr-Latn-RS" sz="2400" b="1" dirty="0"/>
              <a:t>Da jedan drugom pomažu i da ih ohrabruju</a:t>
            </a:r>
          </a:p>
          <a:p>
            <a:pPr>
              <a:defRPr/>
            </a:pPr>
            <a:r>
              <a:rPr lang="hr-HR" altLang="sr-Latn-RS" sz="2400" b="1" dirty="0"/>
              <a:t>Da se uvažavaju/prihvaćaju tuđa mišljenja</a:t>
            </a:r>
          </a:p>
          <a:p>
            <a:pPr>
              <a:defRPr/>
            </a:pPr>
            <a:r>
              <a:rPr lang="hr-HR" altLang="sr-Latn-RS" sz="2400" b="1" dirty="0"/>
              <a:t>Da se sluša i obrati pažnja na druge</a:t>
            </a:r>
          </a:p>
          <a:p>
            <a:pPr>
              <a:defRPr/>
            </a:pPr>
            <a:r>
              <a:rPr lang="hr-HR" altLang="sr-Latn-RS" sz="2400" b="1" dirty="0"/>
              <a:t>Da se izbjegava osobne napade/uvrede</a:t>
            </a:r>
          </a:p>
          <a:p>
            <a:pPr>
              <a:defRPr/>
            </a:pPr>
            <a:r>
              <a:rPr lang="hr-HR" altLang="sr-Latn-RS" sz="2400" b="1" dirty="0"/>
              <a:t>Da se obraća pažnja na svakog člana </a:t>
            </a:r>
            <a:r>
              <a:rPr lang="hr-HR" altLang="sr-Latn-RS" sz="2400" b="1" dirty="0" smtClean="0"/>
              <a:t>tima</a:t>
            </a:r>
            <a:endParaRPr lang="hr-HR" altLang="sr-Latn-RS" sz="2400" b="1" dirty="0"/>
          </a:p>
          <a:p>
            <a:pPr>
              <a:defRPr/>
            </a:pPr>
            <a:r>
              <a:rPr lang="hr-HR" altLang="sr-Latn-RS" sz="2400" b="1" dirty="0"/>
              <a:t>Da svatko sudjeluje i učini najbolje što može</a:t>
            </a:r>
          </a:p>
          <a:p>
            <a:endParaRPr lang="hr-HR" sz="24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6096000" y="787400"/>
            <a:ext cx="5727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sr-Latn-RS" sz="3200" b="1" dirty="0"/>
              <a:t>Da se posveti pažnja temi/zadatku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sr-Latn-RS" sz="3200" b="1" dirty="0"/>
              <a:t>Da se radi i raspravlja slijedeći postavljene ciljeve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sr-Latn-RS" sz="3200" b="1" dirty="0"/>
              <a:t>Da se problemi otvoreno iznesu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r-HR" altLang="sr-Latn-RS" sz="3200" b="1" dirty="0"/>
              <a:t>Da se svatko pridržava dogovorenih pravila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320800" y="5527763"/>
            <a:ext cx="97028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" indent="0">
              <a:buNone/>
              <a:defRPr/>
            </a:pPr>
            <a:r>
              <a:rPr lang="hr-HR" altLang="sr-Latn-RS" sz="2000" b="1" dirty="0"/>
              <a:t>Ova  pravila razvijaju se na nastavi i </a:t>
            </a:r>
            <a:r>
              <a:rPr lang="hr-HR" altLang="sr-Latn-RS" sz="2000" b="1" u="sng" dirty="0"/>
              <a:t>učenici sudjeluju</a:t>
            </a:r>
            <a:r>
              <a:rPr lang="hr-HR" altLang="sr-Latn-RS" sz="2000" b="1" dirty="0"/>
              <a:t> u tom procesu.</a:t>
            </a:r>
          </a:p>
          <a:p>
            <a:pPr>
              <a:buNone/>
              <a:defRPr/>
            </a:pPr>
            <a:r>
              <a:rPr lang="hr-HR" altLang="sr-Latn-RS" sz="2000" b="1" dirty="0"/>
              <a:t> </a:t>
            </a:r>
            <a:r>
              <a:rPr lang="hr-HR" altLang="sr-Latn-RS" sz="2000" b="1" u="sng" dirty="0"/>
              <a:t>Demokratski legitiman kodeks ponašanja</a:t>
            </a:r>
            <a:r>
              <a:rPr lang="hr-HR" altLang="sr-Latn-RS" sz="2000" b="1" dirty="0"/>
              <a:t> – učenici ga prihvaćaju i provode.</a:t>
            </a:r>
          </a:p>
          <a:p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22914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00" y="78910"/>
            <a:ext cx="11684000" cy="1233424"/>
          </a:xfrm>
        </p:spPr>
        <p:txBody>
          <a:bodyPr>
            <a:noAutofit/>
          </a:bodyPr>
          <a:lstStyle/>
          <a:p>
            <a:r>
              <a:rPr lang="hr-HR" sz="4400" b="1" dirty="0" smtClean="0"/>
              <a:t>OBRNUTA UČIONICA/FLIPPED CLASSROOM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8000" y="1312334"/>
            <a:ext cx="10155428" cy="4326467"/>
          </a:xfrm>
        </p:spPr>
        <p:txBody>
          <a:bodyPr>
            <a:noAutofit/>
          </a:bodyPr>
          <a:lstStyle/>
          <a:p>
            <a:pPr marL="182880" indent="-182880" algn="just" fontAlgn="auto">
              <a:spcAft>
                <a:spcPts val="0"/>
              </a:spcAft>
              <a:defRPr/>
            </a:pPr>
            <a:r>
              <a:rPr lang="hr-HR" sz="3600" b="1" dirty="0"/>
              <a:t>n</a:t>
            </a:r>
            <a:r>
              <a:rPr lang="hr-HR" sz="3600" b="1" dirty="0" smtClean="0"/>
              <a:t>astavnik priprema materijale za učenike </a:t>
            </a:r>
            <a:r>
              <a:rPr lang="en-US" sz="3600" b="1" dirty="0" smtClean="0"/>
              <a:t>– video, </a:t>
            </a:r>
            <a:r>
              <a:rPr lang="hr-HR" sz="3600" b="1" dirty="0" smtClean="0"/>
              <a:t>uručci i šalje učenicima</a:t>
            </a:r>
            <a:endParaRPr lang="en-US" sz="3600" b="1" dirty="0"/>
          </a:p>
          <a:p>
            <a:pPr marL="182880" indent="-182880" algn="just" fontAlgn="auto">
              <a:spcAft>
                <a:spcPts val="0"/>
              </a:spcAft>
              <a:defRPr/>
            </a:pPr>
            <a:r>
              <a:rPr lang="hr-HR" sz="3600" b="1" dirty="0"/>
              <a:t>u</a:t>
            </a:r>
            <a:r>
              <a:rPr lang="hr-HR" sz="3600" b="1" dirty="0" smtClean="0"/>
              <a:t>čenici slušaju upute</a:t>
            </a:r>
            <a:r>
              <a:rPr lang="en-US" sz="3600" b="1" dirty="0" smtClean="0"/>
              <a:t>, </a:t>
            </a:r>
            <a:r>
              <a:rPr lang="hr-HR" sz="3600" b="1" dirty="0" smtClean="0"/>
              <a:t>raspravljaju s kolegama</a:t>
            </a:r>
            <a:r>
              <a:rPr lang="en-US" sz="3600" b="1" dirty="0" smtClean="0"/>
              <a:t> </a:t>
            </a:r>
            <a:r>
              <a:rPr lang="hr-HR" sz="3600" b="1" dirty="0" smtClean="0"/>
              <a:t>i postavljaju pitanja za nastavu</a:t>
            </a:r>
            <a:endParaRPr lang="en-US" sz="3600" b="1" dirty="0"/>
          </a:p>
          <a:p>
            <a:pPr marL="182880" indent="-182880" algn="just" fontAlgn="auto">
              <a:spcAft>
                <a:spcPts val="0"/>
              </a:spcAft>
              <a:defRPr/>
            </a:pPr>
            <a:r>
              <a:rPr lang="hr-HR" sz="3600" b="1" dirty="0"/>
              <a:t>i</a:t>
            </a:r>
            <a:r>
              <a:rPr lang="hr-HR" sz="3600" b="1" dirty="0" smtClean="0"/>
              <a:t>nterakcija i rasprava u razredu </a:t>
            </a:r>
            <a:r>
              <a:rPr lang="en-US" sz="3600" b="1" dirty="0" smtClean="0"/>
              <a:t>– </a:t>
            </a:r>
            <a:r>
              <a:rPr lang="hr-HR" sz="3600" b="1" dirty="0" smtClean="0"/>
              <a:t>bazira se na problemima, iskustvima i pitanjima</a:t>
            </a:r>
            <a:r>
              <a:rPr lang="en-US" sz="3600" b="1" dirty="0" smtClean="0"/>
              <a:t>, </a:t>
            </a:r>
            <a:r>
              <a:rPr lang="hr-HR" sz="3600" b="1" dirty="0" smtClean="0"/>
              <a:t>debate i rad u laboratoriju</a:t>
            </a:r>
            <a:endParaRPr lang="en-US" sz="3600" b="1" dirty="0"/>
          </a:p>
          <a:p>
            <a:endParaRPr lang="hr-HR" sz="3600" b="1" dirty="0"/>
          </a:p>
        </p:txBody>
      </p:sp>
    </p:spTree>
    <p:extLst>
      <p:ext uri="{BB962C8B-B14F-4D97-AF65-F5344CB8AC3E}">
        <p14:creationId xmlns:p14="http://schemas.microsoft.com/office/powerpoint/2010/main" val="9107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0"/>
            <a:ext cx="90551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03400" y="502860"/>
            <a:ext cx="31877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Klasična nastava</a:t>
            </a:r>
            <a:endParaRPr lang="hr-HR" sz="28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6350000" y="502860"/>
            <a:ext cx="4318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Obrnuta učionica</a:t>
            </a:r>
            <a:endParaRPr lang="hr-HR" sz="2800" b="1" dirty="0"/>
          </a:p>
        </p:txBody>
      </p:sp>
      <p:sp>
        <p:nvSpPr>
          <p:cNvPr id="4" name="TekstniOkvir 3"/>
          <p:cNvSpPr txBox="1"/>
          <p:nvPr/>
        </p:nvSpPr>
        <p:spPr>
          <a:xfrm>
            <a:off x="209550" y="1254492"/>
            <a:ext cx="12319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Rad u školi</a:t>
            </a:r>
            <a:endParaRPr lang="hr-HR" sz="28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209550" y="3846948"/>
            <a:ext cx="12319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Rad kod kuće</a:t>
            </a:r>
            <a:endParaRPr lang="hr-HR" sz="2800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1587500" y="1254492"/>
            <a:ext cx="3619500" cy="181588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-</a:t>
            </a:r>
            <a:r>
              <a:rPr lang="hr-HR" sz="2800" b="1" dirty="0"/>
              <a:t>p</a:t>
            </a:r>
            <a:r>
              <a:rPr lang="hr-HR" sz="2800" b="1" dirty="0" smtClean="0"/>
              <a:t>rvi susret s novim  gradivom</a:t>
            </a:r>
          </a:p>
          <a:p>
            <a:r>
              <a:rPr lang="hr-HR" sz="2800" b="1" dirty="0" smtClean="0"/>
              <a:t>-zadavanje zadaće</a:t>
            </a:r>
          </a:p>
          <a:p>
            <a:r>
              <a:rPr lang="hr-HR" sz="2800" b="1" dirty="0" smtClean="0"/>
              <a:t>-vježbe na satu</a:t>
            </a:r>
            <a:endParaRPr lang="hr-HR" sz="2800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1587500" y="3846948"/>
            <a:ext cx="36195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-rješavanje zadaće</a:t>
            </a:r>
          </a:p>
          <a:p>
            <a:r>
              <a:rPr lang="hr-HR" sz="2800" b="1" dirty="0" smtClean="0"/>
              <a:t>-traženje pomoći ili odustajanje</a:t>
            </a:r>
            <a:endParaRPr lang="hr-HR" sz="2800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6350000" y="3846948"/>
            <a:ext cx="53848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-pregledavanje materijala</a:t>
            </a:r>
          </a:p>
          <a:p>
            <a:r>
              <a:rPr lang="hr-HR" sz="2800" b="1" dirty="0" smtClean="0"/>
              <a:t>-izrada bilježaka</a:t>
            </a:r>
          </a:p>
          <a:p>
            <a:r>
              <a:rPr lang="hr-HR" sz="2800" b="1" dirty="0" smtClean="0"/>
              <a:t>-rješavanje zadataka</a:t>
            </a:r>
            <a:endParaRPr lang="hr-HR" sz="2800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6350000" y="1254492"/>
            <a:ext cx="5384800" cy="22467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hr-HR" sz="2800" b="1" dirty="0" smtClean="0"/>
              <a:t>-vježbanje zadataka</a:t>
            </a:r>
          </a:p>
          <a:p>
            <a:r>
              <a:rPr lang="hr-HR" sz="2800" b="1" dirty="0" smtClean="0"/>
              <a:t>-timsko ili suradničko učenje</a:t>
            </a:r>
          </a:p>
          <a:p>
            <a:r>
              <a:rPr lang="hr-HR" sz="2800" b="1" dirty="0" smtClean="0"/>
              <a:t>-diferencirana nastava, individualizirani pristup</a:t>
            </a:r>
          </a:p>
          <a:p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4767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59290"/>
          </a:xfrm>
        </p:spPr>
        <p:txBody>
          <a:bodyPr>
            <a:normAutofit/>
          </a:bodyPr>
          <a:lstStyle/>
          <a:p>
            <a:r>
              <a:rPr lang="hr-HR" sz="4400" b="1" dirty="0" smtClean="0"/>
              <a:t>CILJEVI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25272" y="838200"/>
            <a:ext cx="11450828" cy="5435600"/>
          </a:xfrm>
        </p:spPr>
        <p:txBody>
          <a:bodyPr>
            <a:noAutofit/>
          </a:bodyPr>
          <a:lstStyle/>
          <a:p>
            <a:r>
              <a:rPr lang="hr-HR" altLang="sr-Latn-RS" sz="3200" b="1" dirty="0"/>
              <a:t>f</a:t>
            </a:r>
            <a:r>
              <a:rPr lang="hr-HR" altLang="sr-Latn-RS" sz="3200" b="1" dirty="0" smtClean="0"/>
              <a:t>okusiranje na razumijevanje i primjenu, a ne na prisjećanje činjenica da se pri tome ne žrtvuje prezentacija tih istih podataka</a:t>
            </a:r>
            <a:r>
              <a:rPr lang="en-US" altLang="sr-Latn-RS" sz="3200" b="1" dirty="0" smtClean="0"/>
              <a:t> </a:t>
            </a:r>
            <a:endParaRPr lang="hr-HR" altLang="sr-Latn-RS" sz="3200" b="1" dirty="0" smtClean="0"/>
          </a:p>
          <a:p>
            <a:r>
              <a:rPr lang="hr-HR" altLang="sr-Latn-RS" sz="3200" b="1" dirty="0"/>
              <a:t>o</a:t>
            </a:r>
            <a:r>
              <a:rPr lang="hr-HR" altLang="sr-Latn-RS" sz="3200" b="1" dirty="0" smtClean="0"/>
              <a:t>mogućuje učenicima veću kontrolu nad vlastitim učenjem</a:t>
            </a:r>
          </a:p>
          <a:p>
            <a:r>
              <a:rPr lang="hr-HR" altLang="sr-Latn-RS" sz="3200" b="1" dirty="0"/>
              <a:t>d</a:t>
            </a:r>
            <a:r>
              <a:rPr lang="hr-HR" altLang="sr-Latn-RS" sz="3200" b="1" dirty="0" smtClean="0"/>
              <a:t>aje im veći osjećaj  odgovornosti  za njihovo vlastito učenje i napredovanje</a:t>
            </a:r>
            <a:endParaRPr lang="en-US" altLang="sr-Latn-RS" sz="3200" b="1" dirty="0"/>
          </a:p>
          <a:p>
            <a:r>
              <a:rPr lang="hr-HR" altLang="sr-Latn-RS" sz="3200" b="1" dirty="0"/>
              <a:t>o</a:t>
            </a:r>
            <a:r>
              <a:rPr lang="hr-HR" altLang="sr-Latn-RS" sz="3200" b="1" dirty="0" smtClean="0"/>
              <a:t>mogućuje im rad i učenje u suradnji  s vlastitim kolegama</a:t>
            </a:r>
            <a:endParaRPr lang="en-US" altLang="sr-Latn-RS" sz="3200" b="1" dirty="0"/>
          </a:p>
          <a:p>
            <a:endParaRPr lang="hr-HR" altLang="sr-Latn-R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03474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444500"/>
            <a:ext cx="11010900" cy="6108700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pauziranje, ponavljanje videa, ponovno preslušavanje dok se ne shvati</a:t>
            </a:r>
          </a:p>
          <a:p>
            <a:r>
              <a:rPr lang="hr-HR" sz="2800" b="1" dirty="0" smtClean="0"/>
              <a:t>sudjeluju u nastavi u vrijeme i na mjestu koje je za njih ugodno/dobro</a:t>
            </a:r>
          </a:p>
          <a:p>
            <a:r>
              <a:rPr lang="hr-HR" sz="2800" b="1" dirty="0" smtClean="0"/>
              <a:t>na satu dobivaju priliku pokazati da razumiju gradivo ne kroz reproduciranje nego primjenu – kroz problemsku nastavu</a:t>
            </a:r>
          </a:p>
          <a:p>
            <a:r>
              <a:rPr lang="hr-HR" sz="2800" b="1" dirty="0" smtClean="0"/>
              <a:t>rad u skupinama sa svojim kolegama</a:t>
            </a:r>
          </a:p>
          <a:p>
            <a:r>
              <a:rPr lang="hr-HR" sz="2800" b="1" dirty="0" smtClean="0"/>
              <a:t>okolina u čijem je centru učenik i individualizirani pristup</a:t>
            </a:r>
          </a:p>
          <a:p>
            <a:r>
              <a:rPr lang="hr-HR" sz="2800" b="1" dirty="0" smtClean="0"/>
              <a:t>nastavnik je pomagač – uskače kad i gdje je potrebno – prisutan je onda kad je najpotrebniji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9735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3200" b="1" dirty="0"/>
              <a:t>m</a:t>
            </a:r>
            <a:r>
              <a:rPr lang="hr-HR" altLang="sr-Latn-RS" sz="3200" b="1" dirty="0" smtClean="0"/>
              <a:t>icanje nastavnih materijala iz učionice – prebacivanje na online materijale</a:t>
            </a:r>
            <a:endParaRPr lang="en-US" altLang="sr-Latn-RS" sz="3200" b="1" dirty="0"/>
          </a:p>
          <a:p>
            <a:pPr>
              <a:spcBef>
                <a:spcPct val="50000"/>
              </a:spcBef>
            </a:pPr>
            <a:r>
              <a:rPr lang="hr-HR" altLang="sr-Latn-RS" sz="3200" b="1" dirty="0"/>
              <a:t>p</a:t>
            </a:r>
            <a:r>
              <a:rPr lang="hr-HR" altLang="sr-Latn-RS" sz="3200" b="1" dirty="0" smtClean="0"/>
              <a:t>roširiti razgovor izvan učionice na online diskusiju o gradivu</a:t>
            </a:r>
            <a:endParaRPr lang="hr-HR" sz="32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hr-HR" altLang="sr-Latn-RS" sz="3200" b="1" dirty="0"/>
              <a:t>m</a:t>
            </a:r>
            <a:r>
              <a:rPr lang="hr-HR" altLang="sr-Latn-RS" sz="3200" b="1" dirty="0" smtClean="0"/>
              <a:t>icanje domaće zadaće na nastavu/u učionicu gdje nastavnik postaje vodič</a:t>
            </a:r>
            <a:endParaRPr lang="en-US" altLang="sr-Latn-RS" sz="3200" b="1" dirty="0"/>
          </a:p>
          <a:p>
            <a:pPr>
              <a:spcBef>
                <a:spcPct val="50000"/>
              </a:spcBef>
            </a:pPr>
            <a:r>
              <a:rPr lang="hr-HR" altLang="sr-Latn-RS" sz="3200" b="1" dirty="0"/>
              <a:t>k</a:t>
            </a:r>
            <a:r>
              <a:rPr lang="hr-HR" altLang="sr-Latn-RS" sz="3200" b="1" dirty="0" smtClean="0"/>
              <a:t>oristiti vrijeme za diskusiju i vježbu</a:t>
            </a:r>
            <a:endParaRPr lang="hr-HR" sz="3200" dirty="0"/>
          </a:p>
        </p:txBody>
      </p:sp>
      <p:sp>
        <p:nvSpPr>
          <p:cNvPr id="5" name="AutoShape 24"/>
          <p:cNvSpPr>
            <a:spLocks noChangeArrowheads="1"/>
          </p:cNvSpPr>
          <p:nvPr/>
        </p:nvSpPr>
        <p:spPr bwMode="auto">
          <a:xfrm>
            <a:off x="2854849" y="342899"/>
            <a:ext cx="5562600" cy="990600"/>
          </a:xfrm>
          <a:prstGeom prst="curvedDownArrow">
            <a:avLst>
              <a:gd name="adj1" fmla="val 112308"/>
              <a:gd name="adj2" fmla="val 224615"/>
              <a:gd name="adj3" fmla="val 33333"/>
            </a:avLst>
          </a:prstGeom>
          <a:solidFill>
            <a:srgbClr val="00808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auto">
          <a:xfrm rot="10800000">
            <a:off x="2169049" y="5609844"/>
            <a:ext cx="6248400" cy="1143000"/>
          </a:xfrm>
          <a:prstGeom prst="curvedDownArrow">
            <a:avLst>
              <a:gd name="adj1" fmla="val 109333"/>
              <a:gd name="adj2" fmla="val 218667"/>
              <a:gd name="adj3" fmla="val 33333"/>
            </a:avLst>
          </a:prstGeom>
          <a:solidFill>
            <a:srgbClr val="FF66CC">
              <a:alpha val="50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2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82900" y="0"/>
            <a:ext cx="8232030" cy="1016000"/>
          </a:xfrm>
        </p:spPr>
        <p:txBody>
          <a:bodyPr>
            <a:normAutofit/>
          </a:bodyPr>
          <a:lstStyle/>
          <a:p>
            <a:r>
              <a:rPr lang="hr-HR" sz="4400" b="1" dirty="0"/>
              <a:t>Suradničko učenje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1000" y="1233424"/>
            <a:ext cx="10845800" cy="5472176"/>
          </a:xfrm>
        </p:spPr>
        <p:txBody>
          <a:bodyPr>
            <a:noAutofit/>
          </a:bodyPr>
          <a:lstStyle/>
          <a:p>
            <a:r>
              <a:rPr lang="hr-HR" altLang="sr-Latn-RS" sz="3200" b="1" dirty="0" smtClean="0"/>
              <a:t>oblik </a:t>
            </a:r>
            <a:r>
              <a:rPr lang="hr-HR" altLang="sr-Latn-RS" sz="3200" b="1" dirty="0"/>
              <a:t>nastave </a:t>
            </a:r>
            <a:r>
              <a:rPr lang="hr-HR" altLang="sr-Latn-RS" sz="3200" b="1" dirty="0" smtClean="0"/>
              <a:t>primjenjiv </a:t>
            </a:r>
            <a:r>
              <a:rPr lang="hr-HR" altLang="sr-Latn-RS" sz="3200" b="1" dirty="0"/>
              <a:t>u frontalnoj i individualnoj nastavi, u obradi novog gradiva i na satovima </a:t>
            </a:r>
            <a:r>
              <a:rPr lang="hr-HR" altLang="sr-Latn-RS" sz="3200" b="1" dirty="0" smtClean="0"/>
              <a:t>ponavljanja </a:t>
            </a:r>
          </a:p>
          <a:p>
            <a:r>
              <a:rPr lang="hr-HR" altLang="sr-Latn-RS" sz="3200" b="1" dirty="0" smtClean="0"/>
              <a:t>u </a:t>
            </a:r>
            <a:r>
              <a:rPr lang="hr-HR" altLang="sr-Latn-RS" sz="3200" b="1" dirty="0"/>
              <a:t>njemu učenici rade zajedno, ali svatko mora učiti i </a:t>
            </a:r>
            <a:r>
              <a:rPr lang="hr-HR" altLang="sr-Latn-RS" sz="3200" b="1" dirty="0" smtClean="0"/>
              <a:t>sam</a:t>
            </a:r>
            <a:endParaRPr lang="hr-HR" altLang="sr-Latn-RS" sz="3200" b="1" dirty="0"/>
          </a:p>
          <a:p>
            <a:r>
              <a:rPr lang="hr-HR" altLang="sr-Latn-RS" sz="3200" b="1" dirty="0"/>
              <a:t>osnovni postulati ili faze tog učenja su: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altLang="sr-Latn-RS" sz="3200" b="1" dirty="0"/>
              <a:t>RAZMISLITI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altLang="sr-Latn-RS" sz="3200" b="1" dirty="0"/>
              <a:t>RAZMIJENITI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r-HR" altLang="sr-Latn-RS" sz="3200" b="1" dirty="0"/>
              <a:t>PREZENTIRATI </a:t>
            </a:r>
          </a:p>
          <a:p>
            <a:endParaRPr lang="hr-HR" sz="32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3873500"/>
            <a:ext cx="355599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" y="215900"/>
            <a:ext cx="7823200" cy="3307725"/>
          </a:xfrm>
        </p:spPr>
        <p:txBody>
          <a:bodyPr>
            <a:noAutofit/>
          </a:bodyPr>
          <a:lstStyle/>
          <a:p>
            <a:pPr algn="l"/>
            <a:r>
              <a:rPr lang="hr-HR" sz="3200" b="1" dirty="0" smtClean="0"/>
              <a:t>Literatura:</a:t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smtClean="0"/>
              <a:t>Heinz </a:t>
            </a:r>
            <a:r>
              <a:rPr lang="hr-HR" sz="3200" b="1" dirty="0" err="1" smtClean="0"/>
              <a:t>Klippert</a:t>
            </a:r>
            <a:r>
              <a:rPr lang="hr-HR" sz="3200" b="1" dirty="0" smtClean="0"/>
              <a:t>: Kako uspješno učiti u timu</a:t>
            </a:r>
            <a:br>
              <a:rPr lang="hr-HR" sz="3200" b="1" dirty="0" smtClean="0"/>
            </a:br>
            <a:r>
              <a:rPr lang="hr-HR" sz="3200" b="1" dirty="0" smtClean="0"/>
              <a:t/>
            </a:r>
            <a:br>
              <a:rPr lang="hr-HR" sz="3200" b="1" dirty="0" smtClean="0"/>
            </a:br>
            <a:r>
              <a:rPr lang="hr-HR" sz="3200" b="1" dirty="0" err="1" smtClean="0"/>
              <a:t>L.Brüning</a:t>
            </a:r>
            <a:r>
              <a:rPr lang="hr-HR" sz="3200" b="1" dirty="0" smtClean="0"/>
              <a:t>, </a:t>
            </a:r>
            <a:r>
              <a:rPr lang="hr-HR" sz="3200" b="1" dirty="0" err="1" smtClean="0"/>
              <a:t>T.Saum</a:t>
            </a:r>
            <a:r>
              <a:rPr lang="hr-HR" sz="3200" b="1" dirty="0" smtClean="0"/>
              <a:t>: Suradničkim učenjem do uspješne nastave</a:t>
            </a:r>
            <a:br>
              <a:rPr lang="hr-HR" sz="3200" b="1" dirty="0" smtClean="0"/>
            </a:br>
            <a:endParaRPr lang="hr-HR" sz="32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73" y="3162300"/>
            <a:ext cx="2610192" cy="36957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65" y="137567"/>
            <a:ext cx="2126762" cy="310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3104" y="104976"/>
            <a:ext cx="8379096" cy="3507549"/>
          </a:xfrm>
        </p:spPr>
        <p:txBody>
          <a:bodyPr>
            <a:normAutofit/>
          </a:bodyPr>
          <a:lstStyle/>
          <a:p>
            <a:r>
              <a:rPr lang="hr-HR" sz="7200" b="1" dirty="0" smtClean="0"/>
              <a:t>Hvala na pažnji!</a:t>
            </a:r>
            <a:endParaRPr lang="hr-HR" sz="72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0" y="2891064"/>
            <a:ext cx="4381500" cy="3658447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458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4400" b="1" dirty="0" smtClean="0"/>
              <a:t>1.faza: RAZMISLITI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787400" y="1485900"/>
            <a:ext cx="9876028" cy="4152901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b="1" dirty="0" smtClean="0"/>
              <a:t>nastavnik dijeli razred u grupe</a:t>
            </a:r>
          </a:p>
          <a:p>
            <a:pPr eaLnBrk="1" hangingPunct="1"/>
            <a:r>
              <a:rPr lang="hr-HR" altLang="sr-Latn-RS" sz="4000" b="1" dirty="0" smtClean="0"/>
              <a:t>učenici dobivaju radni materijal</a:t>
            </a:r>
          </a:p>
          <a:p>
            <a:pPr eaLnBrk="1" hangingPunct="1"/>
            <a:r>
              <a:rPr lang="hr-HR" altLang="sr-Latn-RS" sz="4000" b="1" dirty="0" smtClean="0"/>
              <a:t>nastavnik konkretizira zadatak</a:t>
            </a:r>
          </a:p>
          <a:p>
            <a:pPr eaLnBrk="1" hangingPunct="1"/>
            <a:r>
              <a:rPr lang="hr-HR" altLang="sr-Latn-RS" sz="4000" b="1" dirty="0" smtClean="0"/>
              <a:t>nastavnik određuje vrijeme individualnog rada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hr-HR" altLang="sr-Latn-RS" sz="4000" b="1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335" y="4165600"/>
            <a:ext cx="2112382" cy="244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2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62000" y="1485900"/>
            <a:ext cx="11023600" cy="5156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altLang="sr-Latn-RS" sz="4000" b="1" dirty="0"/>
              <a:t>učenici razmjenjuju i  </a:t>
            </a:r>
            <a:r>
              <a:rPr lang="hr-HR" altLang="sr-Latn-RS" sz="4000" b="1" dirty="0" smtClean="0"/>
              <a:t>                                   uspoređuju </a:t>
            </a:r>
            <a:r>
              <a:rPr lang="hr-HR" altLang="sr-Latn-RS" sz="4000" b="1" dirty="0"/>
              <a:t>individualne rezultate</a:t>
            </a:r>
          </a:p>
          <a:p>
            <a:pPr>
              <a:lnSpc>
                <a:spcPct val="90000"/>
              </a:lnSpc>
            </a:pPr>
            <a:r>
              <a:rPr lang="hr-HR" altLang="sr-Latn-RS" sz="4000" b="1" dirty="0"/>
              <a:t>rezultati se preispituju, poboljšavaju, revidiraju</a:t>
            </a:r>
          </a:p>
          <a:p>
            <a:pPr>
              <a:lnSpc>
                <a:spcPct val="90000"/>
              </a:lnSpc>
            </a:pPr>
            <a:r>
              <a:rPr lang="hr-HR" altLang="sr-Latn-RS" sz="4000" b="1" dirty="0"/>
              <a:t>grupa se </a:t>
            </a:r>
            <a:r>
              <a:rPr lang="hr-HR" altLang="sr-Latn-RS" sz="4000" b="1" dirty="0" smtClean="0"/>
              <a:t>usuglašava </a:t>
            </a:r>
            <a:r>
              <a:rPr lang="hr-HR" altLang="sr-Latn-RS" sz="4000" b="1" dirty="0"/>
              <a:t>oko zajedničkog rezultata</a:t>
            </a:r>
          </a:p>
          <a:p>
            <a:pPr>
              <a:lnSpc>
                <a:spcPct val="90000"/>
              </a:lnSpc>
            </a:pPr>
            <a:r>
              <a:rPr lang="hr-HR" altLang="sr-Latn-RS" sz="4000" b="1" dirty="0"/>
              <a:t>nastavnik određuje vrijeme i način razmjene rezultata </a:t>
            </a:r>
          </a:p>
          <a:p>
            <a:endParaRPr lang="hr-HR" sz="4000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r-HR" altLang="sr-Latn-RS" sz="4400" b="1" dirty="0" smtClean="0"/>
              <a:t>2.faza: RAZMIJENITI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78910"/>
            <a:ext cx="3778250" cy="21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1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905828"/>
          </a:xfrm>
        </p:spPr>
        <p:txBody>
          <a:bodyPr>
            <a:normAutofit/>
          </a:bodyPr>
          <a:lstStyle/>
          <a:p>
            <a:r>
              <a:rPr lang="hr-HR" altLang="sr-Latn-RS" sz="4400" b="1" dirty="0"/>
              <a:t>3.faza: PREZENTIRATI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6523" y="1312334"/>
            <a:ext cx="11605846" cy="528189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hr-HR" altLang="sr-Latn-RS" sz="3600" b="1" dirty="0"/>
              <a:t>odabire se optimalni oblik prezentacije</a:t>
            </a:r>
          </a:p>
          <a:p>
            <a:pPr>
              <a:lnSpc>
                <a:spcPct val="90000"/>
              </a:lnSpc>
            </a:pPr>
            <a:r>
              <a:rPr lang="hr-HR" altLang="sr-Latn-RS" sz="3600" b="1" dirty="0"/>
              <a:t>ako su svi imali isti zadatak u prezentaciji se rezultati uspoređuju i po potrebi ispravljaju i proširuju</a:t>
            </a:r>
          </a:p>
          <a:p>
            <a:pPr>
              <a:lnSpc>
                <a:spcPct val="90000"/>
              </a:lnSpc>
            </a:pPr>
            <a:r>
              <a:rPr lang="hr-HR" altLang="sr-Latn-RS" sz="3600" b="1" dirty="0"/>
              <a:t>ako su grupe imale različite zadatke cilj je da jedna grupa izvijesti ostale tako da se svi upoznaju s onim što su pojedine skupine obradile</a:t>
            </a:r>
          </a:p>
          <a:p>
            <a:pPr>
              <a:lnSpc>
                <a:spcPct val="90000"/>
              </a:lnSpc>
            </a:pPr>
            <a:r>
              <a:rPr lang="hr-HR" altLang="sr-Latn-RS" sz="3600" b="1" dirty="0"/>
              <a:t>po potrebi nastavnik iznosi sažetak</a:t>
            </a:r>
          </a:p>
          <a:p>
            <a:pPr marL="45720" indent="0">
              <a:buNone/>
            </a:pPr>
            <a:endParaRPr lang="hr-HR" sz="3600" b="1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102" y="14594"/>
            <a:ext cx="3139898" cy="20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/>
              <a:t>PREDNOSTI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2369" y="1485900"/>
            <a:ext cx="10171059" cy="505557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hr-HR" altLang="sr-Latn-RS" sz="2800" b="1" dirty="0"/>
              <a:t>primjenjivo u svim oblicima nastave</a:t>
            </a:r>
          </a:p>
          <a:p>
            <a:pPr>
              <a:lnSpc>
                <a:spcPct val="80000"/>
              </a:lnSpc>
            </a:pPr>
            <a:r>
              <a:rPr lang="hr-HR" altLang="sr-Latn-RS" sz="2800" b="1" dirty="0"/>
              <a:t>aktivirani su svi učenici</a:t>
            </a:r>
          </a:p>
          <a:p>
            <a:pPr>
              <a:lnSpc>
                <a:spcPct val="80000"/>
              </a:lnSpc>
            </a:pPr>
            <a:r>
              <a:rPr lang="hr-HR" altLang="sr-Latn-RS" sz="2800" b="1" dirty="0"/>
              <a:t>razvija se odnos individualne odgovornosti za rezultat učenja</a:t>
            </a:r>
          </a:p>
          <a:p>
            <a:pPr>
              <a:lnSpc>
                <a:spcPct val="80000"/>
              </a:lnSpc>
            </a:pPr>
            <a:r>
              <a:rPr lang="hr-HR" altLang="sr-Latn-RS" sz="2800" b="1" dirty="0"/>
              <a:t>potiču se komunikacijske sposobnosti učenika</a:t>
            </a:r>
          </a:p>
          <a:p>
            <a:pPr>
              <a:lnSpc>
                <a:spcPct val="80000"/>
              </a:lnSpc>
            </a:pPr>
            <a:r>
              <a:rPr lang="hr-HR" altLang="sr-Latn-RS" sz="2800" b="1" dirty="0"/>
              <a:t>razvijaju se socijalne vještine, te metodičke i stručne sposobnosti</a:t>
            </a:r>
          </a:p>
          <a:p>
            <a:pPr>
              <a:lnSpc>
                <a:spcPct val="80000"/>
              </a:lnSpc>
            </a:pPr>
            <a:r>
              <a:rPr lang="hr-HR" altLang="sr-Latn-RS" sz="2800" b="1" dirty="0"/>
              <a:t>jača se osjećaj samopoštovanja</a:t>
            </a:r>
          </a:p>
          <a:p>
            <a:pPr>
              <a:lnSpc>
                <a:spcPct val="80000"/>
              </a:lnSpc>
            </a:pPr>
            <a:r>
              <a:rPr lang="hr-HR" altLang="sr-Latn-RS" sz="2800" b="1" dirty="0"/>
              <a:t>dinamizira se nastavni sat</a:t>
            </a:r>
          </a:p>
          <a:p>
            <a:pPr>
              <a:lnSpc>
                <a:spcPct val="80000"/>
              </a:lnSpc>
            </a:pPr>
            <a:r>
              <a:rPr lang="hr-HR" altLang="sr-Latn-RS" sz="2800" b="1" dirty="0"/>
              <a:t>smanjuju se situacije ometanja nastave</a:t>
            </a:r>
          </a:p>
          <a:p>
            <a:endParaRPr lang="hr-HR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9862"/>
            <a:ext cx="3873500" cy="235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b="1" dirty="0" smtClean="0"/>
              <a:t>NEDOSTACI</a:t>
            </a:r>
            <a:endParaRPr lang="hr-HR" sz="44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9872" y="2108200"/>
            <a:ext cx="9134856" cy="4152901"/>
          </a:xfrm>
        </p:spPr>
        <p:txBody>
          <a:bodyPr>
            <a:noAutofit/>
          </a:bodyPr>
          <a:lstStyle/>
          <a:p>
            <a:r>
              <a:rPr lang="hr-HR" altLang="sr-Latn-RS" sz="4000" b="1" dirty="0"/>
              <a:t>neprikladno za velike grupe učenika</a:t>
            </a:r>
          </a:p>
          <a:p>
            <a:r>
              <a:rPr lang="hr-HR" altLang="sr-Latn-RS" sz="4000" b="1" dirty="0"/>
              <a:t>pojedine metode oduzimaju puno vremena (pogodne su za blok satove)</a:t>
            </a:r>
          </a:p>
          <a:p>
            <a:r>
              <a:rPr lang="hr-HR" altLang="sr-Latn-RS" sz="4000" b="1" dirty="0"/>
              <a:t>traži se temeljita priprema i velika koncentracija nastavnika da ne dođe do praznog hoda</a:t>
            </a:r>
          </a:p>
          <a:p>
            <a:endParaRPr lang="hr-HR" sz="4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592" y="274109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4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Rad u timu/timski rad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8000" y="1312334"/>
            <a:ext cx="10396728" cy="53721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hr-HR" altLang="sr-Latn-RS" sz="3600" b="1" dirty="0"/>
              <a:t>GRUPNI RAD – </a:t>
            </a:r>
            <a:r>
              <a:rPr lang="hr-HR" altLang="sr-Latn-RS" sz="3600" b="1" dirty="0" smtClean="0"/>
              <a:t>kooperativno </a:t>
            </a:r>
            <a:r>
              <a:rPr lang="hr-HR" altLang="sr-Latn-RS" sz="3600" b="1" dirty="0"/>
              <a:t>učenje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3600" b="1" dirty="0"/>
              <a:t>            - svi članovi rade isto</a:t>
            </a:r>
          </a:p>
          <a:p>
            <a:pPr>
              <a:lnSpc>
                <a:spcPct val="80000"/>
              </a:lnSpc>
              <a:buNone/>
              <a:defRPr/>
            </a:pPr>
            <a:endParaRPr lang="hr-HR" altLang="sr-Latn-RS" sz="36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3600" b="1" dirty="0"/>
              <a:t>TIMSKI RAD – </a:t>
            </a:r>
            <a:r>
              <a:rPr lang="hr-HR" altLang="sr-Latn-RS" sz="3600" b="1" dirty="0" smtClean="0"/>
              <a:t>kooperativno </a:t>
            </a:r>
            <a:r>
              <a:rPr lang="hr-HR" altLang="sr-Latn-RS" sz="3600" b="1" dirty="0"/>
              <a:t>učenje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3600" b="1" dirty="0"/>
              <a:t>            - svaki član ima svoj zadatak                                                                                    </a:t>
            </a:r>
            <a:endParaRPr lang="hr-HR" altLang="sr-Latn-RS" sz="3600" b="1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3600" b="1" dirty="0" smtClean="0"/>
              <a:t>(</a:t>
            </a:r>
            <a:r>
              <a:rPr lang="hr-HR" altLang="sr-Latn-RS" sz="3600" b="1" dirty="0"/>
              <a:t>uspjeh tima ovisi o svakom njegovom članu</a:t>
            </a:r>
            <a:r>
              <a:rPr lang="hr-HR" altLang="sr-Latn-RS" sz="3600" b="1" dirty="0" smtClean="0"/>
              <a:t>)</a:t>
            </a:r>
            <a:endParaRPr lang="hr-HR" altLang="sr-Latn-RS" sz="36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hr-HR" altLang="sr-Latn-RS" sz="3600" b="1" dirty="0"/>
              <a:t>Učenici u timu bolje motivirani nego u grupi!</a:t>
            </a:r>
          </a:p>
          <a:p>
            <a:pPr>
              <a:lnSpc>
                <a:spcPct val="80000"/>
              </a:lnSpc>
              <a:buNone/>
              <a:defRPr/>
            </a:pPr>
            <a:endParaRPr lang="hr-HR" altLang="sr-Latn-RS" sz="3600" b="1" dirty="0"/>
          </a:p>
          <a:p>
            <a:endParaRPr lang="hr-HR" sz="36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556" y="2654300"/>
            <a:ext cx="3880444" cy="194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683090"/>
          </a:xfrm>
        </p:spPr>
        <p:txBody>
          <a:bodyPr>
            <a:normAutofit/>
          </a:bodyPr>
          <a:lstStyle/>
          <a:p>
            <a:r>
              <a:rPr lang="hr-HR" altLang="sr-Latn-RS" sz="4000" b="1" dirty="0"/>
              <a:t>ORGANIZIRANJE TIMOVA</a:t>
            </a:r>
            <a:endParaRPr lang="hr-HR" sz="4000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8272" y="927100"/>
            <a:ext cx="11527028" cy="4152901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hr-HR" altLang="sr-Latn-RS" sz="3600" dirty="0"/>
              <a:t>( 3 do 5 članova u timu )</a:t>
            </a:r>
          </a:p>
          <a:p>
            <a:pPr>
              <a:defRPr/>
            </a:pPr>
            <a:r>
              <a:rPr lang="hr-HR" altLang="sr-Latn-RS" sz="3600" b="1" dirty="0"/>
              <a:t>homogeni timovi</a:t>
            </a:r>
            <a:r>
              <a:rPr lang="hr-HR" altLang="sr-Latn-RS" sz="3600" dirty="0"/>
              <a:t> – učenici podjednakih </a:t>
            </a:r>
            <a:r>
              <a:rPr lang="hr-HR" altLang="sr-Latn-RS" sz="3600" dirty="0" smtClean="0"/>
              <a:t>znanja </a:t>
            </a:r>
            <a:r>
              <a:rPr lang="hr-HR" altLang="sr-Latn-RS" sz="3600" dirty="0"/>
              <a:t>i sposobnosti</a:t>
            </a:r>
          </a:p>
          <a:p>
            <a:pPr>
              <a:defRPr/>
            </a:pPr>
            <a:r>
              <a:rPr lang="hr-HR" altLang="sr-Latn-RS" sz="3600" b="1" dirty="0"/>
              <a:t>heterogeni timovi</a:t>
            </a:r>
            <a:r>
              <a:rPr lang="hr-HR" altLang="sr-Latn-RS" sz="3600" dirty="0"/>
              <a:t> – učenici različitih </a:t>
            </a:r>
            <a:r>
              <a:rPr lang="hr-HR" altLang="sr-Latn-RS" sz="3600" dirty="0" smtClean="0"/>
              <a:t>znanja </a:t>
            </a:r>
            <a:r>
              <a:rPr lang="hr-HR" altLang="sr-Latn-RS" sz="3600" dirty="0"/>
              <a:t>i sposobnosti </a:t>
            </a:r>
          </a:p>
        </p:txBody>
      </p:sp>
      <p:pic>
        <p:nvPicPr>
          <p:cNvPr id="5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985000" y="3568700"/>
            <a:ext cx="3553777" cy="309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Back_to_School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3485788-A8A7-4A59-A508-5F918119F4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Jesenja zabavna prezentacija (široki zaslon)</Template>
  <TotalTime>0</TotalTime>
  <Words>786</Words>
  <Application>Microsoft Office PowerPoint</Application>
  <PresentationFormat>Široki zaslon</PresentationFormat>
  <Paragraphs>118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Cambria</vt:lpstr>
      <vt:lpstr>Wingdings</vt:lpstr>
      <vt:lpstr>Back to School 16x9</vt:lpstr>
      <vt:lpstr>Suradničko učenje, rad u timu, obrnuta učionica</vt:lpstr>
      <vt:lpstr>Suradničko učenje</vt:lpstr>
      <vt:lpstr>1.faza: RAZMISLITI</vt:lpstr>
      <vt:lpstr>2.faza: RAZMIJENITI</vt:lpstr>
      <vt:lpstr>3.faza: PREZENTIRATI</vt:lpstr>
      <vt:lpstr>PREDNOSTI</vt:lpstr>
      <vt:lpstr>NEDOSTACI</vt:lpstr>
      <vt:lpstr>Rad u timu/timski rad</vt:lpstr>
      <vt:lpstr>ORGANIZIRANJE TIMOVA</vt:lpstr>
      <vt:lpstr>JASNA RASPODJELA ULOGA I FUNKCIJA</vt:lpstr>
      <vt:lpstr>Heinz Klippert </vt:lpstr>
      <vt:lpstr>Zadaci - priprema</vt:lpstr>
      <vt:lpstr>PRAVILA</vt:lpstr>
      <vt:lpstr>OBRNUTA UČIONICA/FLIPPED CLASSROOM</vt:lpstr>
      <vt:lpstr>PowerPointova prezentacija</vt:lpstr>
      <vt:lpstr>PowerPointova prezentacija</vt:lpstr>
      <vt:lpstr>CILJEVI</vt:lpstr>
      <vt:lpstr>PowerPointova prezentacija</vt:lpstr>
      <vt:lpstr>PowerPointova prezentacija</vt:lpstr>
      <vt:lpstr>Literatura:  Heinz Klippert: Kako uspješno učiti u timu  L.Brüning, T.Saum: Suradničkim učenjem do uspješne nastave </vt:lpstr>
      <vt:lpstr>Hvala na pažnji!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2015-04-07T07:55:50Z</dcterms:created>
  <dcterms:modified xsi:type="dcterms:W3CDTF">2015-04-15T10:23:02Z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TC028952699991</vt:lpwstr>
  </property>
</Properties>
</file>